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7"/>
    <a:srgbClr val="2F639D"/>
    <a:srgbClr val="EE047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1992" y="34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73086-8453-491A-9471-7EC4DC826755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0689-BC78-4DBA-B6BA-13E77A5F8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654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0689-BC78-4DBA-B6BA-13E77A5F84D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300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091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135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440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34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260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186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315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077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55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76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176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37C50-A7EC-4DFA-B353-E91C10F195AE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586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/22mchs.gov/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6873716" cy="2843808"/>
          </a:xfrm>
          <a:prstGeom prst="rect">
            <a:avLst/>
          </a:prstGeom>
          <a:gradFill rotWithShape="1">
            <a:gsLst>
              <a:gs pos="0">
                <a:srgbClr val="9999FF"/>
              </a:gs>
              <a:gs pos="100000">
                <a:srgbClr val="0033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123" tIns="34064" rIns="68123" bIns="34064" anchor="ctr"/>
          <a:lstStyle>
            <a:lvl1pPr algn="l" defTabSz="7889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788988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788988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788988" eaLnBrk="0" hangingPunct="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788988" eaLnBrk="0" hangingPunct="0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88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88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88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88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5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79512"/>
            <a:ext cx="6858000" cy="43204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  <a:shade val="30000"/>
                  <a:satMod val="115000"/>
                </a:schemeClr>
              </a:gs>
              <a:gs pos="93000">
                <a:srgbClr val="A5CED9"/>
              </a:gs>
              <a:gs pos="54000">
                <a:schemeClr val="accent5">
                  <a:lumMod val="40000"/>
                  <a:lumOff val="60000"/>
                  <a:shade val="67500"/>
                  <a:satMod val="115000"/>
                  <a:alpha val="9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РУБЦОВСКИЙ РАЙОН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1" y="2044050"/>
            <a:ext cx="6858000" cy="764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5400" b="1" dirty="0" smtClean="0">
                <a:ln w="2857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СЛУЖБЫ  РСЧС</a:t>
            </a:r>
          </a:p>
          <a:p>
            <a:pPr algn="ctr">
              <a:lnSpc>
                <a:spcPts val="2000"/>
              </a:lnSpc>
            </a:pPr>
            <a:r>
              <a:rPr lang="ru-RU" sz="2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ПРЕДУПРЕЖДЕНИЕ, СПАСЕНИЕ, ПОМОЩЬ</a:t>
            </a:r>
            <a:endParaRPr lang="ru-RU" sz="2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828" y="3347863"/>
            <a:ext cx="2276872" cy="57859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624" y="3347865"/>
            <a:ext cx="2246076" cy="3672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b="1" dirty="0"/>
              <a:t>ЕДИНАЯ ДЕЖУРНО - ДИСПЕТЧЕРСКАЯ СЛУЖБА (ЕДДС) </a:t>
            </a:r>
            <a:r>
              <a:rPr lang="ru-RU" sz="800" b="1" dirty="0" err="1" smtClean="0"/>
              <a:t>Рубцовского</a:t>
            </a:r>
            <a:r>
              <a:rPr lang="ru-RU" sz="800" b="1" dirty="0" smtClean="0"/>
              <a:t> района Алтайского края</a:t>
            </a:r>
          </a:p>
          <a:p>
            <a:pPr algn="just">
              <a:lnSpc>
                <a:spcPts val="700"/>
              </a:lnSpc>
            </a:pPr>
            <a:endParaRPr lang="ru-RU" sz="600" b="1" dirty="0" smtClean="0"/>
          </a:p>
          <a:p>
            <a:pPr algn="just">
              <a:lnSpc>
                <a:spcPts val="700"/>
              </a:lnSpc>
            </a:pPr>
            <a:r>
              <a:rPr lang="ru-RU" sz="800" b="1" dirty="0" smtClean="0"/>
              <a:t>ЕДДС</a:t>
            </a:r>
            <a:r>
              <a:rPr lang="ru-RU" sz="800" dirty="0" smtClean="0"/>
              <a:t> </a:t>
            </a:r>
            <a:r>
              <a:rPr lang="ru-RU" sz="800" dirty="0"/>
              <a:t>– это орган повседневного управления единой государственной системы предупреждения и ликвидации чрезвычайных ситуаций муниципального уровня.</a:t>
            </a:r>
          </a:p>
          <a:p>
            <a:pPr algn="just">
              <a:lnSpc>
                <a:spcPts val="700"/>
              </a:lnSpc>
            </a:pPr>
            <a:r>
              <a:rPr lang="ru-RU" sz="800" dirty="0"/>
              <a:t>Основные задачи</a:t>
            </a:r>
            <a:r>
              <a:rPr lang="ru-RU" sz="800" b="1" dirty="0"/>
              <a:t> ЕДДС</a:t>
            </a:r>
            <a:r>
              <a:rPr lang="ru-RU" sz="800" dirty="0"/>
              <a:t>:</a:t>
            </a:r>
          </a:p>
          <a:p>
            <a:pPr algn="just">
              <a:lnSpc>
                <a:spcPts val="700"/>
              </a:lnSpc>
            </a:pPr>
            <a:r>
              <a:rPr lang="ru-RU" sz="800" dirty="0"/>
              <a:t>•</a:t>
            </a:r>
            <a:r>
              <a:rPr lang="en-US" sz="800" dirty="0"/>
              <a:t> </a:t>
            </a:r>
            <a:r>
              <a:rPr lang="ru-RU" sz="800" dirty="0"/>
              <a:t>прием от населения и организаций сообщений об угрозе или факте возникновения ЧС (</a:t>
            </a:r>
            <a:r>
              <a:rPr lang="ru-RU" sz="800" dirty="0" smtClean="0"/>
              <a:t>происшествия</a:t>
            </a:r>
            <a:r>
              <a:rPr lang="ru-RU" sz="800" dirty="0"/>
              <a:t>);</a:t>
            </a:r>
          </a:p>
          <a:p>
            <a:pPr algn="just">
              <a:lnSpc>
                <a:spcPts val="700"/>
              </a:lnSpc>
            </a:pPr>
            <a:r>
              <a:rPr lang="ru-RU" sz="800" dirty="0"/>
              <a:t>•</a:t>
            </a:r>
            <a:r>
              <a:rPr lang="en-US" sz="800" dirty="0"/>
              <a:t> </a:t>
            </a:r>
            <a:r>
              <a:rPr lang="ru-RU" sz="800" dirty="0"/>
              <a:t>анализ и оценка достоверности поступив-шей информации, доведение ее до ДДС, в компетенцию которой входит реагирование на принятое сообщение;</a:t>
            </a:r>
          </a:p>
          <a:p>
            <a:pPr algn="just">
              <a:lnSpc>
                <a:spcPts val="700"/>
              </a:lnSpc>
            </a:pPr>
            <a:r>
              <a:rPr lang="ru-RU" sz="800" dirty="0"/>
              <a:t>•</a:t>
            </a:r>
            <a:r>
              <a:rPr lang="en-US" sz="800" dirty="0"/>
              <a:t> </a:t>
            </a:r>
            <a:r>
              <a:rPr lang="ru-RU" sz="800" dirty="0"/>
              <a:t>сбор и обработка данных необходимых для подготовки и принятия решений по предупреждению и ликвидации ЧС (происшествий), а также контроля их исполнения,</a:t>
            </a:r>
          </a:p>
          <a:p>
            <a:pPr algn="just">
              <a:lnSpc>
                <a:spcPts val="700"/>
              </a:lnSpc>
            </a:pPr>
            <a:r>
              <a:rPr lang="ru-RU" sz="800" dirty="0"/>
              <a:t>•</a:t>
            </a:r>
            <a:r>
              <a:rPr lang="en-US" sz="800" dirty="0"/>
              <a:t> </a:t>
            </a:r>
            <a:r>
              <a:rPr lang="ru-RU" sz="800" dirty="0"/>
              <a:t>уточнение и корректировка действий привлеченных дежурно-диспетчерских служб по реагированию на вызовы (сообщения о происшествиях), поступающие по единому номеру «112»;</a:t>
            </a:r>
          </a:p>
          <a:p>
            <a:pPr algn="just">
              <a:lnSpc>
                <a:spcPts val="700"/>
              </a:lnSpc>
            </a:pPr>
            <a:r>
              <a:rPr lang="ru-RU" sz="800" dirty="0"/>
              <a:t>•</a:t>
            </a:r>
            <a:r>
              <a:rPr lang="en-US" sz="800" dirty="0"/>
              <a:t> </a:t>
            </a:r>
            <a:r>
              <a:rPr lang="ru-RU" sz="800" dirty="0"/>
              <a:t>контроль результатов реагирования на вызовы (сообщения о происшествиях), поступившие по единому номеру «112» с территории муниципального образования.</a:t>
            </a:r>
            <a:endParaRPr lang="en-US" sz="800" dirty="0"/>
          </a:p>
          <a:p>
            <a:pPr algn="just">
              <a:lnSpc>
                <a:spcPts val="700"/>
              </a:lnSpc>
            </a:pP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Ознакомиться с </a:t>
            </a: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Постановлением Администрации </a:t>
            </a:r>
            <a:r>
              <a:rPr lang="ru-RU" sz="8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Рубцовского</a:t>
            </a: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района </a:t>
            </a: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 16.11.2001 № 558 </a:t>
            </a: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«О создании Единой дежурно-диспетчерской </a:t>
            </a: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службы» </a:t>
            </a: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можно на официальном </a:t>
            </a: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портале органов местного самоуправления </a:t>
            </a:r>
            <a:r>
              <a:rPr lang="ru-RU" sz="8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Рубцовского</a:t>
            </a: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района в сети Интернет. </a:t>
            </a:r>
            <a:endParaRPr lang="ru-RU" sz="800" b="1" dirty="0"/>
          </a:p>
          <a:p>
            <a:pPr algn="ctr">
              <a:lnSpc>
                <a:spcPts val="600"/>
              </a:lnSpc>
            </a:pPr>
            <a:r>
              <a:rPr lang="ru-RU" sz="800" b="1" dirty="0" smtClean="0"/>
              <a:t>ТЕЛЕФОНЫ </a:t>
            </a:r>
            <a:r>
              <a:rPr lang="ru-RU" sz="800" b="1" dirty="0"/>
              <a:t>ЭКСТРЕННЫХ</a:t>
            </a:r>
          </a:p>
          <a:p>
            <a:pPr algn="ctr">
              <a:lnSpc>
                <a:spcPts val="600"/>
              </a:lnSpc>
            </a:pPr>
            <a:r>
              <a:rPr lang="ru-RU" sz="800" b="1" dirty="0"/>
              <a:t>(АВАРИЙНО - СПАСАТЕЛЬНЫХ) СЛУЖБ</a:t>
            </a:r>
          </a:p>
          <a:p>
            <a:pPr algn="ctr">
              <a:lnSpc>
                <a:spcPts val="600"/>
              </a:lnSpc>
            </a:pPr>
            <a:r>
              <a:rPr lang="ru-RU" sz="800" b="1" dirty="0" smtClean="0"/>
              <a:t>РУБЦОВСКОГО РАЙОНА</a:t>
            </a:r>
            <a:endParaRPr lang="ru-RU" sz="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91117" y="3347864"/>
            <a:ext cx="2304256" cy="57859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91117" y="3362930"/>
            <a:ext cx="2304256" cy="5927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700"/>
              </a:lnSpc>
            </a:pPr>
            <a:r>
              <a:rPr lang="ru-RU" sz="800" b="1" dirty="0">
                <a:solidFill>
                  <a:prstClr val="black"/>
                </a:solidFill>
              </a:rPr>
              <a:t>ОПРЕДЕЛЕНИЕ ФАКТОРОВ РИСКА.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</a:rPr>
              <a:t>Территории каждого муниципального района присуща своя характерная особенность возникновения факторов риска, связанная: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</a:rPr>
              <a:t>• с особенностью географического положения;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</a:rPr>
              <a:t>• с влиянием природных факторов;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</a:rPr>
              <a:t>• с наличием индустриальных узлов и крупных производственных предприятий (ПОО),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</a:rPr>
              <a:t>• с развитостью социальной, транспортной и коммунальной инфраструктуры;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</a:rPr>
              <a:t>• и другими факторами способствующими возникновению источников риска.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</a:rPr>
              <a:t>В </a:t>
            </a:r>
            <a:r>
              <a:rPr lang="ru-RU" sz="800" dirty="0" smtClean="0">
                <a:solidFill>
                  <a:prstClr val="black"/>
                </a:solidFill>
              </a:rPr>
              <a:t>Рубцовском </a:t>
            </a:r>
            <a:r>
              <a:rPr lang="ru-RU" sz="800" dirty="0">
                <a:solidFill>
                  <a:prstClr val="black"/>
                </a:solidFill>
              </a:rPr>
              <a:t>районе Алтайского края определены 11 факторов риска связанные с природными условиями и техногенными процессами жизнедеятельности населения.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</a:rPr>
              <a:t>Основные цели создания Служб РСЧС.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</a:rPr>
              <a:t>1. Упорядочение вопросов взаимодействия органов управления, сил и средств муниципального звена ТП РСЧС при реагировании на риски возникновения ЧС.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</a:rPr>
              <a:t>2. Оптимизация работы ЕДДС с целью повышения гарантированного реагирования на ЧС (происшествия).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</a:rPr>
              <a:t>3. Определения персональной ответственности руководителей органов управления, в полномочия которых входят вопросы предупреждения и ликвидации ЧС.</a:t>
            </a:r>
          </a:p>
          <a:p>
            <a:pPr lvl="0" algn="just">
              <a:lnSpc>
                <a:spcPts val="700"/>
              </a:lnSpc>
            </a:pPr>
            <a:endParaRPr lang="ru-RU" sz="800" dirty="0">
              <a:solidFill>
                <a:prstClr val="black"/>
              </a:solidFill>
            </a:endParaRPr>
          </a:p>
          <a:p>
            <a:pPr lvl="0" algn="just">
              <a:lnSpc>
                <a:spcPts val="700"/>
              </a:lnSpc>
            </a:pPr>
            <a:r>
              <a:rPr lang="ru-RU" sz="800" b="1" dirty="0">
                <a:solidFill>
                  <a:prstClr val="black"/>
                </a:solidFill>
              </a:rPr>
              <a:t>Служба РСЧС </a:t>
            </a:r>
            <a:r>
              <a:rPr lang="ru-RU" sz="800" dirty="0">
                <a:solidFill>
                  <a:prstClr val="black"/>
                </a:solidFill>
              </a:rPr>
              <a:t>– это нештатное организационно-техническое объединение органов управления, сил и средств подразделений ФОИВ, ОИВ субъекта РФ, ОМСУ и организаций (независимо от форм собственности), осуществляющих свою профессиональную деятельность на территории муниципального образования, в компетенцию которых входят вопросы предупреждения и ликвидации ЧС (имеющих основные задачи по управлению определённым риском).</a:t>
            </a:r>
          </a:p>
          <a:p>
            <a:pPr lvl="0" algn="just">
              <a:lnSpc>
                <a:spcPts val="700"/>
              </a:lnSpc>
            </a:pPr>
            <a:endParaRPr lang="ru-RU" sz="800" dirty="0">
              <a:solidFill>
                <a:prstClr val="black"/>
              </a:solidFill>
            </a:endParaRPr>
          </a:p>
          <a:p>
            <a:pPr lvl="0" algn="just">
              <a:lnSpc>
                <a:spcPts val="700"/>
              </a:lnSpc>
            </a:pPr>
            <a:r>
              <a:rPr lang="ru-RU" sz="800" b="1" dirty="0">
                <a:solidFill>
                  <a:prstClr val="black"/>
                </a:solidFill>
              </a:rPr>
              <a:t>Службы РСЧС </a:t>
            </a:r>
            <a:r>
              <a:rPr lang="ru-RU" sz="800" dirty="0">
                <a:solidFill>
                  <a:prstClr val="black"/>
                </a:solidFill>
              </a:rPr>
              <a:t>призваны организовывать работу на местах, определять порядок взаимодействия сил и средств не только с первых часов чрезвычайных событий, но и в повседневной деятельности, для прогнозирования и предупреждения происшествий и ЧС (рисков), которые закреплены за соответствующими службами.</a:t>
            </a:r>
          </a:p>
          <a:p>
            <a:pPr lvl="0" algn="just">
              <a:lnSpc>
                <a:spcPts val="700"/>
              </a:lnSpc>
            </a:pPr>
            <a:endParaRPr lang="ru-RU" sz="800" dirty="0">
              <a:solidFill>
                <a:prstClr val="black"/>
              </a:solidFill>
            </a:endParaRPr>
          </a:p>
          <a:p>
            <a:pPr lvl="0" algn="just">
              <a:lnSpc>
                <a:spcPts val="700"/>
              </a:lnSpc>
            </a:pP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Ознакомиться с основными принципами организации деятельности Служб РСЧС можно на официальном сайте Главного управления МЧС России по Алтайскому краю: </a:t>
            </a: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www./22</a:t>
            </a:r>
            <a:r>
              <a:rPr lang="en-US" sz="800" b="1" i="1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mchs.gov</a:t>
            </a: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/</a:t>
            </a:r>
            <a:r>
              <a:rPr lang="en-US" sz="800" b="1" i="1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.</a:t>
            </a:r>
            <a:r>
              <a:rPr lang="ru-RU" sz="8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ru</a:t>
            </a:r>
            <a:endParaRPr lang="ru-RU" sz="8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 algn="just">
              <a:lnSpc>
                <a:spcPts val="700"/>
              </a:lnSpc>
            </a:pP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Ознакомиться </a:t>
            </a: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 Постановлением администрации Красногорского района от </a:t>
            </a: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15.12.2017 № 685 «О </a:t>
            </a: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функционировании муниципального звена </a:t>
            </a:r>
            <a:r>
              <a:rPr lang="ru-RU" sz="8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Рубцовского</a:t>
            </a: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района территориальной подсистемы единой государственной системы предупреждения и ликвидации чрезвычайных ситуаций Алтайского края</a:t>
            </a: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 </a:t>
            </a: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можно на </a:t>
            </a: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официальном портале органов местного самоуправления </a:t>
            </a:r>
            <a:r>
              <a:rPr lang="ru-RU" sz="8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Рубцовского</a:t>
            </a: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района в сети Интернет.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06316" y="3347862"/>
            <a:ext cx="2251684" cy="57859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63671765"/>
              </p:ext>
            </p:extLst>
          </p:nvPr>
        </p:nvGraphicFramePr>
        <p:xfrm>
          <a:off x="4653136" y="3445800"/>
          <a:ext cx="2016224" cy="4948048"/>
        </p:xfrm>
        <a:graphic>
          <a:graphicData uri="http://schemas.openxmlformats.org/drawingml/2006/table">
            <a:tbl>
              <a:tblPr/>
              <a:tblGrid>
                <a:gridCol w="144016"/>
                <a:gridCol w="936104"/>
                <a:gridCol w="936104"/>
              </a:tblGrid>
              <a:tr h="264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№ </a:t>
                      </a:r>
                      <a:r>
                        <a:rPr lang="ru-RU" sz="600" b="1" spc="-2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п/п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1" spc="-5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Наименование службы РСЧС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1" spc="-1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Должностные лица Администрации </a:t>
                      </a:r>
                      <a:r>
                        <a:rPr lang="ru-RU" sz="600" b="1" spc="-5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Рубцовского</a:t>
                      </a:r>
                      <a:r>
                        <a:rPr lang="ru-RU" sz="600" b="1" spc="-5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 района, </a:t>
                      </a:r>
                      <a:r>
                        <a:rPr lang="ru-RU" sz="600" b="1" spc="-5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курирующие </a:t>
                      </a:r>
                      <a:r>
                        <a:rPr lang="ru-RU" sz="600" b="1" spc="-1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службы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1.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Служба защиты и ликвидации </a:t>
                      </a:r>
                      <a:r>
                        <a:rPr lang="ru-RU" sz="600" b="0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чс</a:t>
                      </a:r>
                      <a:r>
                        <a:rPr lang="ru-RU" sz="6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на ж/</a:t>
                      </a:r>
                      <a:r>
                        <a:rPr lang="ru-RU" sz="600" b="0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6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транспорте</a:t>
                      </a:r>
                      <a:endParaRPr lang="ru-RU" sz="600" b="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spc="-5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Первый заместитель </a:t>
                      </a:r>
                      <a:r>
                        <a:rPr lang="ru-RU" sz="600" spc="-5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главы </a:t>
                      </a:r>
                      <a:r>
                        <a:rPr lang="ru-RU" sz="600" spc="-2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Администрации района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2.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spc="-5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Служба </a:t>
                      </a:r>
                      <a:r>
                        <a:rPr lang="ru-RU" sz="6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защиты и ликвидации </a:t>
                      </a:r>
                      <a:r>
                        <a:rPr lang="ru-RU" sz="600" b="0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чс</a:t>
                      </a:r>
                      <a:r>
                        <a:rPr lang="ru-RU" sz="6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на автотранспорте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3,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spc="-5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Служба </a:t>
                      </a:r>
                      <a:r>
                        <a:rPr lang="ru-RU" sz="600" spc="-5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тушения </a:t>
                      </a:r>
                      <a:r>
                        <a:rPr lang="ru-RU" sz="600" spc="-5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пожаров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4.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spc="-5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Служба </a:t>
                      </a:r>
                      <a:r>
                        <a:rPr lang="ru-RU" sz="600" spc="-5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защиты и ликвидации ЧС на объектах</a:t>
                      </a:r>
                      <a:r>
                        <a:rPr lang="ru-RU" sz="600" spc="-5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 энергетики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5.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Служба </a:t>
                      </a:r>
                      <a:r>
                        <a:rPr lang="ru-RU" sz="600" spc="-5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защиты и ликвидации ЧС на объектах</a:t>
                      </a:r>
                      <a:r>
                        <a:rPr lang="ru-RU" sz="600" spc="-5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 ЖКХ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6.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Служба </a:t>
                      </a:r>
                      <a:r>
                        <a:rPr lang="ru-RU" sz="600" spc="-5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защиты и ликвидации ЧС на объектах</a:t>
                      </a:r>
                      <a:r>
                        <a:rPr lang="ru-RU" sz="600" spc="-5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 строительства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7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7.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spc="-5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Служба защиты </a:t>
                      </a:r>
                      <a:r>
                        <a:rPr lang="ru-RU" sz="600" spc="-5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лесов от пожаров, вредителей и болезней леса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20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8.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Служба </a:t>
                      </a:r>
                      <a:r>
                        <a:rPr lang="ru-RU" sz="6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медицинской защиты и </a:t>
                      </a:r>
                      <a:r>
                        <a:rPr lang="ru-RU" sz="600" spc="-5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противоэпидемиологических мероприятий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spc="-5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Заместитель главы </a:t>
                      </a:r>
                      <a:r>
                        <a:rPr lang="ru-RU" sz="600" spc="-2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Администрации района, председатель комитета  по образованию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9.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spc="-5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Служба защиты агропромышленного </a:t>
                      </a:r>
                      <a:r>
                        <a:rPr lang="ru-RU" sz="6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комплекса, животных и растений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  <a:latin typeface="Arial Narrow" pitchFamily="34" charset="0"/>
                          <a:ea typeface="Times New Roman"/>
                        </a:rPr>
                        <a:t>Начальник управления по АПК Администрации района</a:t>
                      </a:r>
                      <a:endParaRPr lang="ru-RU" sz="6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10.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spc="-5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Служба </a:t>
                      </a:r>
                      <a:r>
                        <a:rPr lang="ru-RU" sz="600" spc="-5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ликвидации ЧС на потенциально-опасных объектах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spc="-5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Первый заместитель главы </a:t>
                      </a:r>
                      <a:r>
                        <a:rPr lang="ru-RU" sz="600" spc="-2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Администрации района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  <a:latin typeface="Arial Narrow" pitchFamily="34" charset="0"/>
                          <a:ea typeface="Times New Roman"/>
                        </a:rPr>
                        <a:t>11.</a:t>
                      </a:r>
                      <a:endParaRPr lang="ru-RU" sz="6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spc="-5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Служба ликвидации ЧС природного характера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  <a:latin typeface="Arial Narrow" pitchFamily="34" charset="0"/>
                          <a:ea typeface="Times New Roman"/>
                        </a:rPr>
                        <a:t>12.</a:t>
                      </a:r>
                      <a:endParaRPr lang="ru-RU" sz="6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spc="-5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Служба эвакуации и обеспечения </a:t>
                      </a: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функционирования ПВР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spc="-5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Заместитель главы </a:t>
                      </a:r>
                      <a:r>
                        <a:rPr lang="ru-RU" sz="600" spc="-2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Администрации района, председатель комитета  по образованию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  <a:latin typeface="Arial Narrow" pitchFamily="34" charset="0"/>
                          <a:ea typeface="Times New Roman"/>
                        </a:rPr>
                        <a:t>13.</a:t>
                      </a:r>
                      <a:endParaRPr lang="ru-RU" sz="6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spc="-5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Служба информирования и оповещения </a:t>
                      </a: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населения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  <a:latin typeface="Arial Narrow" pitchFamily="34" charset="0"/>
                          <a:ea typeface="Times New Roman"/>
                        </a:rPr>
                        <a:t>14.</a:t>
                      </a:r>
                      <a:endParaRPr lang="ru-RU" sz="6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Служба по оценке ущерба от ЧС и </a:t>
                      </a:r>
                      <a:r>
                        <a:rPr lang="ru-RU" sz="600" spc="-5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оказанию социальной помощи населению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  <a:latin typeface="Arial Narrow" pitchFamily="34" charset="0"/>
                          <a:ea typeface="Times New Roman"/>
                        </a:rPr>
                        <a:t>15.</a:t>
                      </a:r>
                      <a:endParaRPr lang="ru-RU" sz="6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spc="-5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Служба </a:t>
                      </a:r>
                      <a:r>
                        <a:rPr lang="ru-RU" sz="600" spc="-5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первоочередного жизнеобеспечения пострадавшего населения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  <a:latin typeface="Arial Narrow" pitchFamily="34" charset="0"/>
                          <a:ea typeface="Times New Roman"/>
                        </a:rPr>
                        <a:t>16.</a:t>
                      </a:r>
                      <a:endParaRPr lang="ru-RU" sz="6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spc="-5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Служба охраны общественного порядка и </a:t>
                      </a:r>
                      <a:r>
                        <a:rPr lang="ru-RU" sz="6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безопасности дорожного движения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spc="-5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Первый заместитель главы </a:t>
                      </a:r>
                      <a:r>
                        <a:rPr lang="ru-RU" sz="600" spc="-2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Администрации района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40132" y="7812360"/>
            <a:ext cx="2236740" cy="240451"/>
          </a:xfrm>
          <a:prstGeom prst="rect">
            <a:avLst/>
          </a:prstGeom>
          <a:gradFill flip="none" rotWithShape="1">
            <a:gsLst>
              <a:gs pos="0">
                <a:srgbClr val="EE047F">
                  <a:shade val="30000"/>
                  <a:satMod val="115000"/>
                </a:srgbClr>
              </a:gs>
              <a:gs pos="50000">
                <a:srgbClr val="EE047F">
                  <a:shade val="67500"/>
                  <a:satMod val="115000"/>
                </a:srgbClr>
              </a:gs>
              <a:gs pos="100000">
                <a:srgbClr val="EE047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УВАЖАЕМЫЕ СОГРАЖДАНЕ</a:t>
            </a:r>
            <a:endParaRPr lang="en-US" sz="1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8028384"/>
            <a:ext cx="2255903" cy="720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700"/>
              </a:lnSpc>
            </a:pP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 всем вопросам </a:t>
            </a: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профилактики</a:t>
            </a: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предупреждения, спасения и оказания помощи при возникновении чрезвычайных ситуаций и происшествий просим обращаться:</a:t>
            </a:r>
            <a:endParaRPr lang="ru-RU" sz="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700"/>
              </a:lnSpc>
            </a:pP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</a:t>
            </a: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ЕДДС </a:t>
            </a: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Администрации </a:t>
            </a:r>
            <a:r>
              <a:rPr lang="ru-RU" sz="8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Рубцовского</a:t>
            </a: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района   тел</a:t>
            </a: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ru-RU" sz="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(838557)2-01-01</a:t>
            </a:r>
            <a:endParaRPr lang="ru-RU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1" name="Picture 4" descr="Onf-logo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8712969"/>
            <a:ext cx="476671" cy="39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764704" y="8692594"/>
            <a:ext cx="1525861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700"/>
              </a:lnSpc>
            </a:pPr>
            <a:r>
              <a:rPr lang="ru-RU" sz="700" b="1" dirty="0" smtClean="0"/>
              <a:t>Региональный исполком </a:t>
            </a:r>
            <a:r>
              <a:rPr lang="ru-RU" sz="700" b="1" dirty="0"/>
              <a:t>Общероссийского народного фронта (ОНФ) в Алтайском крае</a:t>
            </a:r>
          </a:p>
          <a:p>
            <a:pPr>
              <a:lnSpc>
                <a:spcPts val="700"/>
              </a:lnSpc>
            </a:pPr>
            <a:r>
              <a:rPr lang="ru-RU" sz="700" b="1" dirty="0"/>
              <a:t>Тел: </a:t>
            </a:r>
            <a:r>
              <a:rPr lang="ru-RU" sz="700" b="1" dirty="0" smtClean="0"/>
              <a:t>8(3852) 20-07-13</a:t>
            </a:r>
            <a:endParaRPr lang="ru-RU" sz="7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2813392"/>
            <a:ext cx="2291117" cy="53447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ЭКСТРЕННОЕ РЕАГИРОВАНИЕ НА ЧС И ПРОИСШЕСТВИЯ</a:t>
            </a:r>
            <a:endParaRPr lang="ru-RU" sz="10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289828" y="2813392"/>
            <a:ext cx="2316487" cy="5495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ПРОГНОЗИРОВАНИЕ, ПРЕДУПРЕЖДЕНИЕ, ЛИКВИДАЦИЯ ЧС И ПРОИСШЕСТВИЙ</a:t>
            </a:r>
            <a:endParaRPr lang="ru-RU" sz="10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606316" y="2813392"/>
            <a:ext cx="2271438" cy="549538"/>
          </a:xfrm>
          <a:prstGeom prst="rect">
            <a:avLst/>
          </a:prstGeom>
          <a:gradFill flip="none" rotWithShape="1">
            <a:gsLst>
              <a:gs pos="0">
                <a:srgbClr val="009E47">
                  <a:shade val="30000"/>
                  <a:satMod val="115000"/>
                </a:srgbClr>
              </a:gs>
              <a:gs pos="50000">
                <a:srgbClr val="009E47">
                  <a:shade val="67500"/>
                  <a:satMod val="115000"/>
                </a:srgbClr>
              </a:gs>
              <a:gs pos="100000">
                <a:srgbClr val="009E47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ЗАКРЕПЛЕНИЕ СЛУЖБ РСЧС ЗА РУКОВОДИТЕЛЯМИ АДМИНИСТРАЦИИ</a:t>
            </a:r>
            <a:endParaRPr lang="ru-RU" sz="1000" b="1" dirty="0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07422842"/>
              </p:ext>
            </p:extLst>
          </p:nvPr>
        </p:nvGraphicFramePr>
        <p:xfrm>
          <a:off x="44625" y="6888376"/>
          <a:ext cx="2232247" cy="9239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96144"/>
                <a:gridCol w="936103"/>
              </a:tblGrid>
              <a:tr h="128874">
                <a:tc>
                  <a:txBody>
                    <a:bodyPr/>
                    <a:lstStyle/>
                    <a:p>
                      <a:pPr indent="-1016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Наименование службы</a:t>
                      </a:r>
                      <a:endParaRPr lang="ru-RU" sz="700" dirty="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016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>
                          <a:effectLst/>
                          <a:latin typeface="Myriad Pro"/>
                          <a:ea typeface="Times New Roman"/>
                          <a:cs typeface="Sylfaen"/>
                        </a:rPr>
                        <a:t>НОМЕР</a:t>
                      </a:r>
                      <a:endParaRPr lang="ru-RU" sz="70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07">
                <a:tc>
                  <a:txBody>
                    <a:bodyPr/>
                    <a:lstStyle/>
                    <a:p>
                      <a:pPr indent="-10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ЕДДС</a:t>
                      </a:r>
                      <a:endParaRPr lang="ru-RU" sz="700" dirty="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01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 </a:t>
                      </a:r>
                      <a:r>
                        <a:rPr lang="ru-RU" sz="700" b="1" u="none" strike="noStrike" dirty="0" smtClean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8(38557)2-01-01</a:t>
                      </a:r>
                      <a:endParaRPr lang="ru-RU" sz="700" dirty="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07">
                <a:tc>
                  <a:txBody>
                    <a:bodyPr/>
                    <a:lstStyle/>
                    <a:p>
                      <a:pPr indent="-10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ДДС пожарной охраны</a:t>
                      </a:r>
                      <a:endParaRPr lang="ru-RU" sz="700" dirty="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01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 smtClean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01, 101, 112</a:t>
                      </a:r>
                      <a:endParaRPr lang="ru-RU" sz="700" dirty="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07">
                <a:tc>
                  <a:txBody>
                    <a:bodyPr/>
                    <a:lstStyle/>
                    <a:p>
                      <a:pPr indent="-10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ДДС полиции</a:t>
                      </a:r>
                      <a:endParaRPr lang="ru-RU" sz="700" dirty="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01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 </a:t>
                      </a:r>
                      <a:r>
                        <a:rPr lang="ru-RU" sz="700" b="1" u="none" strike="noStrike" dirty="0" smtClean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02, 102, 112</a:t>
                      </a:r>
                      <a:endParaRPr lang="ru-RU" sz="700" dirty="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15">
                <a:tc>
                  <a:txBody>
                    <a:bodyPr/>
                    <a:lstStyle/>
                    <a:p>
                      <a:pPr indent="-10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ДДС скорой медицинской помощи</a:t>
                      </a:r>
                      <a:endParaRPr lang="ru-RU" sz="700" dirty="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01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 </a:t>
                      </a:r>
                      <a:r>
                        <a:rPr lang="ru-RU" sz="700" b="1" u="none" strike="noStrike" dirty="0" smtClean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03, 103, 112</a:t>
                      </a:r>
                      <a:endParaRPr lang="ru-RU" sz="700" dirty="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84">
                <a:tc>
                  <a:txBody>
                    <a:bodyPr/>
                    <a:lstStyle/>
                    <a:p>
                      <a:pPr indent="-10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ЦУКС ГУ МЧС РФ (реагирование в </a:t>
                      </a:r>
                      <a:r>
                        <a:rPr lang="ru-RU" sz="700" b="1" u="none" strike="noStrike" dirty="0" smtClean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ЧС) </a:t>
                      </a:r>
                      <a:endParaRPr lang="ru-RU" sz="700" dirty="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01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 </a:t>
                      </a:r>
                      <a:r>
                        <a:rPr lang="ru-RU" sz="700" b="1" u="none" strike="noStrike" dirty="0" smtClean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8(3852)20-26-10</a:t>
                      </a:r>
                      <a:endParaRPr lang="ru-RU" sz="700" dirty="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http://www.radmin.rubtsovsk.ru/sites/default/files/1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2936" y="683568"/>
            <a:ext cx="1007095" cy="926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8621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796</Words>
  <Application>Microsoft Office PowerPoint</Application>
  <PresentationFormat>Экран (4:3)</PresentationFormat>
  <Paragraphs>97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(АК ГУ) Лабутина Т.Ф.</dc:creator>
  <cp:lastModifiedBy>Владимир</cp:lastModifiedBy>
  <cp:revision>56</cp:revision>
  <dcterms:created xsi:type="dcterms:W3CDTF">2018-06-05T06:31:42Z</dcterms:created>
  <dcterms:modified xsi:type="dcterms:W3CDTF">2018-06-13T07:58:31Z</dcterms:modified>
</cp:coreProperties>
</file>